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84" r:id="rId5"/>
    <p:sldId id="285" r:id="rId6"/>
    <p:sldId id="370" r:id="rId7"/>
    <p:sldId id="347" r:id="rId8"/>
    <p:sldId id="260" r:id="rId9"/>
    <p:sldId id="348" r:id="rId10"/>
    <p:sldId id="349" r:id="rId11"/>
    <p:sldId id="350" r:id="rId12"/>
    <p:sldId id="351" r:id="rId13"/>
    <p:sldId id="352" r:id="rId14"/>
    <p:sldId id="353" r:id="rId15"/>
    <p:sldId id="355" r:id="rId16"/>
    <p:sldId id="357" r:id="rId17"/>
    <p:sldId id="356" r:id="rId18"/>
    <p:sldId id="359" r:id="rId19"/>
    <p:sldId id="360" r:id="rId20"/>
    <p:sldId id="257" r:id="rId21"/>
    <p:sldId id="375" r:id="rId22"/>
    <p:sldId id="376" r:id="rId23"/>
    <p:sldId id="364" r:id="rId24"/>
    <p:sldId id="363" r:id="rId25"/>
    <p:sldId id="362" r:id="rId26"/>
    <p:sldId id="311" r:id="rId27"/>
    <p:sldId id="366" r:id="rId28"/>
    <p:sldId id="373" r:id="rId29"/>
    <p:sldId id="368" r:id="rId30"/>
    <p:sldId id="374" r:id="rId31"/>
    <p:sldId id="324" r:id="rId32"/>
    <p:sldId id="296" r:id="rId33"/>
    <p:sldId id="27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5FD6E75-7E0D-2247-9223-99029714731D}">
          <p14:sldIdLst>
            <p14:sldId id="284"/>
            <p14:sldId id="285"/>
            <p14:sldId id="370"/>
            <p14:sldId id="347"/>
            <p14:sldId id="260"/>
            <p14:sldId id="348"/>
            <p14:sldId id="349"/>
            <p14:sldId id="350"/>
            <p14:sldId id="351"/>
            <p14:sldId id="352"/>
            <p14:sldId id="353"/>
            <p14:sldId id="355"/>
            <p14:sldId id="357"/>
            <p14:sldId id="356"/>
            <p14:sldId id="359"/>
            <p14:sldId id="360"/>
            <p14:sldId id="257"/>
            <p14:sldId id="375"/>
            <p14:sldId id="376"/>
            <p14:sldId id="364"/>
            <p14:sldId id="363"/>
            <p14:sldId id="362"/>
            <p14:sldId id="311"/>
            <p14:sldId id="366"/>
            <p14:sldId id="373"/>
            <p14:sldId id="368"/>
            <p14:sldId id="374"/>
            <p14:sldId id="324"/>
            <p14:sldId id="29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 autoAdjust="0"/>
    <p:restoredTop sz="84059" autoAdjust="0"/>
  </p:normalViewPr>
  <p:slideViewPr>
    <p:cSldViewPr snapToGrid="0">
      <p:cViewPr varScale="1">
        <p:scale>
          <a:sx n="87" d="100"/>
          <a:sy n="87" d="100"/>
        </p:scale>
        <p:origin x="103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2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8FA7D-99B6-4A02-B45C-8C91121884A6}" type="datetimeFigureOut">
              <a:rPr lang="en-US" noProof="0" smtClean="0"/>
              <a:t>3/7/20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6F86A-5537-4E34-A3CE-C64E83A1463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036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01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7525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6964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9001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0374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4816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the malware family will help to identify other indicators and files to remove during remediation.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2231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1449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9509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38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407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3215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9294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939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4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300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8617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6F86A-5537-4E34-A3CE-C64E83A14637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68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4081943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Digital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802742"/>
            <a:ext cx="4114800" cy="210050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2685143"/>
            <a:ext cx="4161313" cy="969166"/>
          </a:xfrm>
        </p:spPr>
        <p:txBody>
          <a:bodyPr anchor="b"/>
          <a:lstStyle>
            <a:lvl1pPr marL="0" indent="0" algn="l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597" y="1406679"/>
            <a:ext cx="10472179" cy="3642738"/>
          </a:xfrm>
          <a:prstGeom prst="rect">
            <a:avLst/>
          </a:prstGeom>
        </p:spPr>
      </p:pic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97194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26400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6200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2022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2172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7843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7943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25304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8" name="Picture Placeholder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11126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9" name="Picture Placeholder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696947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179111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4933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18615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18615" y="2666635"/>
            <a:ext cx="4111195" cy="230241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0706" y="2666960"/>
            <a:ext cx="4111279" cy="230187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070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411" y="1468438"/>
            <a:ext cx="1023938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36768" y="1468438"/>
            <a:ext cx="1023938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Isosceles Triangle 16" descr="Decorative Triangle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9078735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Isosceles Triangle 17" descr="Decorative Triangle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9503896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095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095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 descr="Decorative Pentagon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entagon 11" descr="Decorative Pentagon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entagon 11" descr="Decorative Pentagon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entagon 12" descr="Decorative Pentagon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Pentagon 13" descr="Decorative Pentagon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entagon 14" descr="Decorative Pentagon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38239"/>
            <a:ext cx="5587800" cy="48006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138238"/>
            <a:ext cx="5587799" cy="48006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9269" y="3973125"/>
            <a:ext cx="502886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anchor="t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4180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004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045206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Isosceles Triangle 17" descr="Decorative Triangle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17100000">
            <a:off x="9640541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Isosceles Triangle 18" descr="Decorative Triangle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712271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Isosceles Triangle 19" descr="Decorative Triangle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10947905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260497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441206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0277436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3235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77138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21041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64944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8847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52748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5907313" y="107999"/>
            <a:ext cx="6170303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747738F-D923-C14D-A020-8D0957844F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88417" y="6243638"/>
            <a:ext cx="370573" cy="55721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" name="Picture 9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entagon 12" descr="Decorative Pentagon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Pentagon 13" descr="Decorative Pentagon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entagon 14" descr="Decorative Pentagon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entagon 15" descr="Decorative Pentagon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400" b="1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99887" y="1581663"/>
            <a:ext cx="5472113" cy="460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" name="Picture 9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itle and Content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57" y="677863"/>
            <a:ext cx="11640457" cy="5502274"/>
          </a:xfrm>
          <a:prstGeom prst="rect">
            <a:avLst/>
          </a:prstGeom>
        </p:spPr>
      </p:pic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7100000">
            <a:off x="1081079" y="95005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1346662" y="1386121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1938103" y="1400537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Pentagon 55" descr="Decorative Pentagon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9580640">
            <a:off x="6481222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Pentagon 56" descr="Decorative Pentagon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2023435">
            <a:off x="6293127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Pentagon 57" descr="Decorative Pentagon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5080640">
            <a:off x="4738201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Content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l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anchor="b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70374" y="1152000"/>
            <a:ext cx="5301626" cy="4751250"/>
          </a:xfrm>
        </p:spPr>
        <p:txBody>
          <a:bodyPr wrap="square" numCol="1" spcCol="0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995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428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38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4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994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9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9456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8466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97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219329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 dirty="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7401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7201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023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173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8844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8944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6305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1" name="Picture Placeholder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12127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2" name="Picture Placeholder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97948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54775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350250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252173"/>
            <a:ext cx="5400000" cy="5939826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73498"/>
            <a:ext cx="4736077" cy="768752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algn="ctr"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algn="ctr">
              <a:buNone/>
            </a:pPr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3009" y="6348334"/>
            <a:ext cx="4114800" cy="356473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88417" y="6256842"/>
            <a:ext cx="370573" cy="54400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009" y="6339682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8417" y="6243638"/>
            <a:ext cx="370573" cy="5572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rcRect/>
          <a:stretch/>
        </p:blipFill>
        <p:spPr>
          <a:xfrm>
            <a:off x="10446700" y="6240272"/>
            <a:ext cx="1207870" cy="6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othersruin.com/software/SuspiciousPackage" TargetMode="External"/><Relationship Id="rId2" Type="http://schemas.openxmlformats.org/officeDocument/2006/relationships/hyperlink" Target="https://objective-see.com/" TargetMode="Externa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://www.newosxbook.com/index.php" TargetMode="External"/><Relationship Id="rId4" Type="http://schemas.openxmlformats.org/officeDocument/2006/relationships/hyperlink" Target="https://developer.apple.com/library/archive/navigatio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BC13-E09B-9A47-9AF5-F582565D2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079" y="2308583"/>
            <a:ext cx="7347122" cy="3040603"/>
          </a:xfrm>
        </p:spPr>
        <p:txBody>
          <a:bodyPr>
            <a:scene3d>
              <a:camera prst="orthographicFront"/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/>
          <a:p>
            <a:r>
              <a:rPr lang="en-US" dirty="0"/>
              <a:t>RETURN OF THE MAC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FF291-FAF2-CF46-BF73-73EDCA074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079" y="4406869"/>
            <a:ext cx="5765064" cy="942317"/>
          </a:xfrm>
          <a:solidFill>
            <a:schemeClr val="tx1"/>
          </a:solidFill>
        </p:spPr>
        <p:txBody>
          <a:bodyPr/>
          <a:lstStyle/>
          <a:p>
            <a:r>
              <a:rPr lang="en-US" b="1" dirty="0"/>
              <a:t>HOW TO BRING IT BACK FROM A MALWARE ATTACK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AAD648BA-8EC6-2F40-A537-06F621BEF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485" y="6119554"/>
            <a:ext cx="1357143" cy="73844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34E8813-5256-094B-88AC-B20120B44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13335">
            <a:off x="7629400" y="1507706"/>
            <a:ext cx="1969659" cy="2593986"/>
            <a:chOff x="2259641" y="2040344"/>
            <a:chExt cx="1969659" cy="2593986"/>
          </a:xfrm>
          <a:effectLst>
            <a:glow rad="127000">
              <a:schemeClr val="accent2">
                <a:lumMod val="60000"/>
                <a:lumOff val="40000"/>
                <a:alpha val="32000"/>
              </a:schemeClr>
            </a:glow>
          </a:effectLst>
        </p:grpSpPr>
        <p:sp>
          <p:nvSpPr>
            <p:cNvPr id="13" name="Isosceles Triangle 20" descr="Decorative Triangle">
              <a:extLst>
                <a:ext uri="{FF2B5EF4-FFF2-40B4-BE49-F238E27FC236}">
                  <a16:creationId xmlns:a16="http://schemas.microsoft.com/office/drawing/2014/main" id="{700BA696-8B39-6242-ABB6-1D61D3CB85F4}"/>
                </a:ext>
              </a:extLst>
            </p:cNvPr>
            <p:cNvSpPr/>
            <p:nvPr/>
          </p:nvSpPr>
          <p:spPr>
            <a:xfrm rot="10800000">
              <a:off x="2739123" y="2040344"/>
              <a:ext cx="740512" cy="503107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Isosceles Triangle 21" descr="Decorative Triangle">
              <a:extLst>
                <a:ext uri="{FF2B5EF4-FFF2-40B4-BE49-F238E27FC236}">
                  <a16:creationId xmlns:a16="http://schemas.microsoft.com/office/drawing/2014/main" id="{70F61771-D911-5B4F-AFE7-FC031944A48A}"/>
                </a:ext>
              </a:extLst>
            </p:cNvPr>
            <p:cNvSpPr/>
            <p:nvPr/>
          </p:nvSpPr>
          <p:spPr>
            <a:xfrm rot="10800000">
              <a:off x="2259641" y="2900399"/>
              <a:ext cx="1689239" cy="1147676"/>
            </a:xfrm>
            <a:prstGeom prst="triangl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Isosceles Triangle 22" descr="Decorative Triangle">
              <a:extLst>
                <a:ext uri="{FF2B5EF4-FFF2-40B4-BE49-F238E27FC236}">
                  <a16:creationId xmlns:a16="http://schemas.microsoft.com/office/drawing/2014/main" id="{6F046D52-90D4-2141-825A-43A7E09D533D}"/>
                </a:ext>
              </a:extLst>
            </p:cNvPr>
            <p:cNvSpPr/>
            <p:nvPr/>
          </p:nvSpPr>
          <p:spPr>
            <a:xfrm>
              <a:off x="3683558" y="4263551"/>
              <a:ext cx="545742" cy="370779"/>
            </a:xfrm>
            <a:prstGeom prst="triangl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1EC1BD5E-FC84-DA45-B540-A4867C2B86B7}"/>
              </a:ext>
            </a:extLst>
          </p:cNvPr>
          <p:cNvSpPr txBox="1">
            <a:spLocks/>
          </p:cNvSpPr>
          <p:nvPr/>
        </p:nvSpPr>
        <p:spPr>
          <a:xfrm>
            <a:off x="476079" y="5605735"/>
            <a:ext cx="3059915" cy="242436"/>
          </a:xfrm>
          <a:prstGeom prst="rect">
            <a:avLst/>
          </a:prstGeom>
          <a:solidFill>
            <a:schemeClr val="accent2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600" kern="1200" dirty="0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Aspen</a:t>
            </a:r>
            <a:r>
              <a:rPr lang="en-US" b="1" dirty="0"/>
              <a:t> </a:t>
            </a:r>
            <a:r>
              <a:rPr lang="en-US" b="1" dirty="0">
                <a:solidFill>
                  <a:schemeClr val="tx1"/>
                </a:solidFill>
              </a:rPr>
              <a:t>Lindblom</a:t>
            </a:r>
          </a:p>
        </p:txBody>
      </p:sp>
    </p:spTree>
    <p:extLst>
      <p:ext uri="{BB962C8B-B14F-4D97-AF65-F5344CB8AC3E}">
        <p14:creationId xmlns:p14="http://schemas.microsoft.com/office/powerpoint/2010/main" val="214506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macOS installers: Bom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Bill of Materials</a:t>
            </a:r>
          </a:p>
          <a:p>
            <a:pPr lvl="1"/>
            <a:r>
              <a:rPr lang="en-US" sz="2400" noProof="1"/>
              <a:t>It is used by the installer to to determine which files to install, remove, or upgrade</a:t>
            </a:r>
          </a:p>
          <a:p>
            <a:pPr lvl="1"/>
            <a:r>
              <a:rPr lang="en-US" sz="2400" noProof="1"/>
              <a:t>Contains all the files within a directory, along with some information about each file</a:t>
            </a:r>
          </a:p>
          <a:p>
            <a:r>
              <a:rPr lang="en-US" sz="2400" dirty="0"/>
              <a:t>Viewable with </a:t>
            </a:r>
            <a:r>
              <a:rPr lang="en-US" sz="2400" dirty="0" err="1"/>
              <a:t>lsbom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6223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macOS installers: Bom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09212"/>
            <a:ext cx="11340000" cy="2797148"/>
          </a:xfrm>
        </p:spPr>
        <p:txBody>
          <a:bodyPr/>
          <a:lstStyle/>
          <a:p>
            <a:pPr marL="266700" lvl="1" indent="0">
              <a:buNone/>
            </a:pPr>
            <a:r>
              <a:rPr lang="en-US" sz="2800" noProof="1"/>
              <a:t>Step 4:</a:t>
            </a:r>
          </a:p>
          <a:p>
            <a:pPr marL="266700" lvl="1" indent="0">
              <a:buNone/>
            </a:pPr>
            <a:endParaRPr lang="en-US" sz="2800" noProof="1">
              <a:latin typeface="Andale Mono" panose="020B0509000000000004" pitchFamily="49" charset="0"/>
            </a:endParaRPr>
          </a:p>
          <a:p>
            <a:pPr marL="266700" lvl="1" indent="0">
              <a:buNone/>
            </a:pPr>
            <a:r>
              <a:rPr lang="en-US" sz="2800" noProof="1">
                <a:latin typeface="Andale Mono" panose="020B0509000000000004" pitchFamily="49" charset="0"/>
              </a:rPr>
              <a:t>$ lsbom malware/bom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1E0941-582F-7947-B2D8-AA80E78DD4D1}"/>
              </a:ext>
            </a:extLst>
          </p:cNvPr>
          <p:cNvSpPr/>
          <p:nvPr/>
        </p:nvSpPr>
        <p:spPr>
          <a:xfrm>
            <a:off x="7054226" y="3594926"/>
            <a:ext cx="4717774" cy="2308324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Questions</a:t>
            </a:r>
            <a:r>
              <a:rPr lang="en-US" dirty="0"/>
              <a:t>:</a:t>
            </a:r>
          </a:p>
          <a:p>
            <a:endParaRPr lang="en-US" dirty="0"/>
          </a:p>
          <a:p>
            <a:pPr marL="333375" indent="-342900">
              <a:buFont typeface="+mj-lt"/>
              <a:buAutoNum type="arabicPeriod"/>
            </a:pPr>
            <a:r>
              <a:rPr lang="en-US" noProof="1"/>
              <a:t>Can you identify the folders where the files will be installed after reviewing the Bom file?</a:t>
            </a:r>
          </a:p>
          <a:p>
            <a:pPr marL="333375" indent="-342900">
              <a:buFont typeface="+mj-lt"/>
              <a:buAutoNum type="arabicPeriod"/>
            </a:pPr>
            <a:endParaRPr lang="en-US" noProof="1"/>
          </a:p>
          <a:p>
            <a:pPr marL="333375" indent="-342900">
              <a:buFont typeface="+mj-lt"/>
              <a:buAutoNum type="arabicPeriod"/>
            </a:pPr>
            <a:r>
              <a:rPr lang="en-US" noProof="1"/>
              <a:t>Does anything stand out to you as suspicious?</a:t>
            </a:r>
          </a:p>
        </p:txBody>
      </p:sp>
    </p:spTree>
    <p:extLst>
      <p:ext uri="{BB962C8B-B14F-4D97-AF65-F5344CB8AC3E}">
        <p14:creationId xmlns:p14="http://schemas.microsoft.com/office/powerpoint/2010/main" val="2568300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macOS installers: Scripts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Contains Preinstall and or </a:t>
            </a:r>
            <a:r>
              <a:rPr lang="en-US" sz="2400" dirty="0" err="1"/>
              <a:t>Postinstall</a:t>
            </a:r>
            <a:r>
              <a:rPr lang="en-US" sz="2400" dirty="0"/>
              <a:t> scripts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Usually archived with </a:t>
            </a:r>
            <a:r>
              <a:rPr lang="en-US" sz="2400" dirty="0" err="1"/>
              <a:t>cpio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Can extract file contents with </a:t>
            </a:r>
            <a:r>
              <a:rPr lang="en-US" sz="2400" dirty="0" err="1"/>
              <a:t>cpio</a:t>
            </a:r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87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macOS installers: Payload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Encoded payload data in .pkg files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actual package contents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Contains .app file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Can extract file contents with </a:t>
            </a:r>
            <a:r>
              <a:rPr lang="en-US" sz="2400" dirty="0" err="1"/>
              <a:t>cpio</a:t>
            </a:r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636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macOS installers: Payload &amp; Scripts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09212"/>
            <a:ext cx="11340000" cy="2797148"/>
          </a:xfrm>
        </p:spPr>
        <p:txBody>
          <a:bodyPr/>
          <a:lstStyle/>
          <a:p>
            <a:pPr marL="266700" lvl="1" indent="0">
              <a:buNone/>
            </a:pPr>
            <a:r>
              <a:rPr lang="en-US" sz="2800" noProof="1"/>
              <a:t>Step 5:</a:t>
            </a:r>
          </a:p>
          <a:p>
            <a:pPr marL="266700" lvl="1" indent="0">
              <a:buNone/>
            </a:pPr>
            <a:endParaRPr lang="en-US" sz="2800" noProof="1">
              <a:latin typeface="Andale Mono" panose="020B0509000000000004" pitchFamily="49" charset="0"/>
            </a:endParaRPr>
          </a:p>
          <a:p>
            <a:pPr marL="266700" lvl="1" indent="0">
              <a:buNone/>
            </a:pPr>
            <a:r>
              <a:rPr lang="en-US" sz="2800" noProof="1">
                <a:latin typeface="Andale Mono" panose="020B0509000000000004" pitchFamily="49" charset="0"/>
              </a:rPr>
              <a:t>$ cd malware/</a:t>
            </a:r>
          </a:p>
          <a:p>
            <a:pPr marL="266700" lvl="1" indent="0">
              <a:buNone/>
            </a:pPr>
            <a:r>
              <a:rPr lang="en-US" sz="2800" noProof="1">
                <a:latin typeface="Andale Mono" panose="020B0509000000000004" pitchFamily="49" charset="0"/>
              </a:rPr>
              <a:t>$ cpio –i &lt; Scripts</a:t>
            </a:r>
          </a:p>
          <a:p>
            <a:pPr marL="266700" lvl="1" indent="0">
              <a:buNone/>
            </a:pPr>
            <a:r>
              <a:rPr lang="en-US" sz="2800" noProof="1">
                <a:latin typeface="Andale Mono" panose="020B0509000000000004" pitchFamily="49" charset="0"/>
              </a:rPr>
              <a:t>$ cpio –i &lt; Payload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E3B07E-30C2-F243-8F34-618BCE84FABB}"/>
              </a:ext>
            </a:extLst>
          </p:cNvPr>
          <p:cNvSpPr/>
          <p:nvPr/>
        </p:nvSpPr>
        <p:spPr>
          <a:xfrm>
            <a:off x="7460974" y="3975652"/>
            <a:ext cx="4227443" cy="1754326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Questions</a:t>
            </a:r>
            <a:r>
              <a:rPr lang="en-US" dirty="0"/>
              <a:t>:</a:t>
            </a:r>
          </a:p>
          <a:p>
            <a:endParaRPr lang="en-US" dirty="0"/>
          </a:p>
          <a:p>
            <a:pPr marL="333375" indent="-342900">
              <a:buFont typeface="+mj-lt"/>
              <a:buAutoNum type="arabicPeriod"/>
            </a:pPr>
            <a:r>
              <a:rPr lang="en-US" noProof="1"/>
              <a:t>Do you see a preinstall and or postinstall script?</a:t>
            </a:r>
          </a:p>
          <a:p>
            <a:pPr marL="333375" indent="-342900">
              <a:buFont typeface="+mj-lt"/>
              <a:buAutoNum type="arabicPeriod"/>
            </a:pPr>
            <a:endParaRPr lang="en-US" noProof="1"/>
          </a:p>
          <a:p>
            <a:pPr marL="333375" indent="-342900">
              <a:buFont typeface="+mj-lt"/>
              <a:buAutoNum type="arabicPeriod"/>
            </a:pPr>
            <a:r>
              <a:rPr lang="en-US" noProof="1"/>
              <a:t>What was in the Payload file?</a:t>
            </a:r>
          </a:p>
        </p:txBody>
      </p:sp>
    </p:spTree>
    <p:extLst>
      <p:ext uri="{BB962C8B-B14F-4D97-AF65-F5344CB8AC3E}">
        <p14:creationId xmlns:p14="http://schemas.microsoft.com/office/powerpoint/2010/main" val="224759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macOS installers: 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Known as a bundled executable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 structured directory that you can browse the contents of and is made up of files and folders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Contains several </a:t>
            </a:r>
            <a:r>
              <a:rPr lang="en-US" sz="2400" dirty="0" err="1"/>
              <a:t>plist</a:t>
            </a:r>
            <a:r>
              <a:rPr lang="en-US" sz="2400" dirty="0"/>
              <a:t> files, </a:t>
            </a:r>
            <a:r>
              <a:rPr lang="en-US" sz="2400" dirty="0" err="1"/>
              <a:t>mach</a:t>
            </a:r>
            <a:r>
              <a:rPr lang="en-US" sz="2400" dirty="0"/>
              <a:t>-o files, libraries, scripts, </a:t>
            </a:r>
            <a:r>
              <a:rPr lang="en-US" sz="2400" dirty="0" err="1"/>
              <a:t>etc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Since it is a directory you can view the contents inside 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249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macOS installers: 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00" y="1364656"/>
            <a:ext cx="11340000" cy="2797148"/>
          </a:xfrm>
        </p:spPr>
        <p:txBody>
          <a:bodyPr/>
          <a:lstStyle/>
          <a:p>
            <a:pPr marL="0" indent="-9525">
              <a:buNone/>
            </a:pPr>
            <a:r>
              <a:rPr lang="en-US" sz="2600" noProof="1"/>
              <a:t>Step 6:</a:t>
            </a:r>
          </a:p>
          <a:p>
            <a:pPr marL="0" indent="-9525">
              <a:buNone/>
            </a:pPr>
            <a:endParaRPr lang="en-US" sz="2600" noProof="1">
              <a:latin typeface="Andale Mono" panose="020B0509000000000004" pitchFamily="49" charset="0"/>
            </a:endParaRPr>
          </a:p>
          <a:p>
            <a:pPr marL="0" indent="-9525">
              <a:buNone/>
            </a:pPr>
            <a:r>
              <a:rPr lang="en-US" sz="2600" noProof="1">
                <a:latin typeface="Andale Mono" panose="020B0509000000000004" pitchFamily="49" charset="0"/>
              </a:rPr>
              <a:t>$ ls -la Applications/JMTTrader.app/Contents/</a:t>
            </a:r>
          </a:p>
          <a:p>
            <a:pPr marL="0" indent="-9525">
              <a:buNone/>
            </a:pPr>
            <a:r>
              <a:rPr lang="en-US" sz="2600" noProof="1">
                <a:latin typeface="Andale Mono" panose="020B0509000000000004" pitchFamily="49" charset="0"/>
              </a:rPr>
              <a:t>$ ls -la Applications/JMTTrader.app/Contents/MacOS</a:t>
            </a:r>
          </a:p>
          <a:p>
            <a:pPr marL="0" indent="-9525">
              <a:buNone/>
            </a:pPr>
            <a:r>
              <a:rPr lang="en-US" sz="2600" noProof="1">
                <a:latin typeface="Andale Mono" panose="020B0509000000000004" pitchFamily="49" charset="0"/>
              </a:rPr>
              <a:t>$ ls -la Applications/JMTTrader.app/Contents/Resources</a:t>
            </a:r>
          </a:p>
          <a:p>
            <a:pPr marL="0" indent="-9525">
              <a:buNone/>
            </a:pPr>
            <a:endParaRPr lang="en-US" sz="2600" noProof="1">
              <a:latin typeface="Andale Mono" panose="020B050900000000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97FADD-3635-E443-8BAB-C2E1BF4CA15A}"/>
              </a:ext>
            </a:extLst>
          </p:cNvPr>
          <p:cNvSpPr/>
          <p:nvPr/>
        </p:nvSpPr>
        <p:spPr>
          <a:xfrm>
            <a:off x="7460974" y="3975652"/>
            <a:ext cx="4227443" cy="2031325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Questions</a:t>
            </a:r>
            <a:r>
              <a:rPr lang="en-US" dirty="0"/>
              <a:t>:</a:t>
            </a:r>
          </a:p>
          <a:p>
            <a:endParaRPr lang="en-US" dirty="0"/>
          </a:p>
          <a:p>
            <a:pPr marL="333375" indent="-342900">
              <a:buFont typeface="+mj-lt"/>
              <a:buAutoNum type="arabicPeriod"/>
            </a:pPr>
            <a:r>
              <a:rPr lang="en-US" noProof="1"/>
              <a:t>What can you determine from the contents of the directory?</a:t>
            </a:r>
          </a:p>
          <a:p>
            <a:pPr marL="333375" indent="-342900">
              <a:buFont typeface="+mj-lt"/>
              <a:buAutoNum type="arabicPeriod"/>
            </a:pPr>
            <a:endParaRPr lang="en-US" noProof="1"/>
          </a:p>
          <a:p>
            <a:pPr marL="333375" indent="-342900">
              <a:buFont typeface="+mj-lt"/>
              <a:buAutoNum type="arabicPeriod"/>
            </a:pPr>
            <a:r>
              <a:rPr lang="en-US" noProof="1"/>
              <a:t>Hidden files start with a period (.) in front. Do you see any hidden files? </a:t>
            </a:r>
          </a:p>
        </p:txBody>
      </p:sp>
    </p:spTree>
    <p:extLst>
      <p:ext uri="{BB962C8B-B14F-4D97-AF65-F5344CB8AC3E}">
        <p14:creationId xmlns:p14="http://schemas.microsoft.com/office/powerpoint/2010/main" val="165790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Square with blue car in bottom half&#10;">
            <a:extLst>
              <a:ext uri="{FF2B5EF4-FFF2-40B4-BE49-F238E27FC236}">
                <a16:creationId xmlns:a16="http://schemas.microsoft.com/office/drawing/2014/main" id="{E396F135-ACEA-4F7F-9A8F-B72EDA0EE59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" y="107998"/>
            <a:ext cx="6573838" cy="6642000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3C7BF87-9470-4364-BD93-C1716EB01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1838" y="3297116"/>
            <a:ext cx="5035779" cy="1107996"/>
          </a:xfrm>
        </p:spPr>
        <p:txBody>
          <a:bodyPr>
            <a:scene3d>
              <a:camera prst="orthographicFront"/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/>
          <a:p>
            <a:pPr algn="ctr"/>
            <a:r>
              <a:rPr lang="en-US" sz="8000" dirty="0"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</a:rPr>
              <a:t>DEMO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1D5B867-E7AE-4346-A332-27575C6614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noProof="1"/>
              <a:t>Return of the mac(k)</a:t>
            </a:r>
          </a:p>
        </p:txBody>
      </p:sp>
    </p:spTree>
    <p:extLst>
      <p:ext uri="{BB962C8B-B14F-4D97-AF65-F5344CB8AC3E}">
        <p14:creationId xmlns:p14="http://schemas.microsoft.com/office/powerpoint/2010/main" val="289585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5D680-A187-B74A-BEB6-8827D3230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5" name="bsidessd-script-demo.mov" descr="bsidessd-script-demo.mov">
            <a:hlinkClick r:id="" action="ppaction://media"/>
            <a:extLst>
              <a:ext uri="{FF2B5EF4-FFF2-40B4-BE49-F238E27FC236}">
                <a16:creationId xmlns:a16="http://schemas.microsoft.com/office/drawing/2014/main" id="{85C49051-A128-6E44-8F95-AAC7CA644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35" r="2" b="7045"/>
          <a:stretch/>
        </p:blipFill>
        <p:spPr>
          <a:xfrm>
            <a:off x="0" y="0"/>
            <a:ext cx="12192000" cy="61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2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811A9-E48B-4444-AE2D-6B640BA0A1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5" name="bsidessd-package-demo.mov" descr="bsidessd-package-demo.mov">
            <a:hlinkClick r:id="" action="ppaction://media"/>
            <a:extLst>
              <a:ext uri="{FF2B5EF4-FFF2-40B4-BE49-F238E27FC236}">
                <a16:creationId xmlns:a16="http://schemas.microsoft.com/office/drawing/2014/main" id="{8B1B6366-95DA-8640-8A50-C83A0E3C88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28" t="360" r="-10" b="11221"/>
          <a:stretch/>
        </p:blipFill>
        <p:spPr>
          <a:xfrm>
            <a:off x="1828800" y="89974"/>
            <a:ext cx="8216470" cy="60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1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E4916F-1986-B241-A35A-6EDE75128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7704" y="4917321"/>
            <a:ext cx="4736077" cy="768752"/>
          </a:xfrm>
        </p:spPr>
        <p:txBody>
          <a:bodyPr/>
          <a:lstStyle/>
          <a:p>
            <a:pPr algn="l"/>
            <a:r>
              <a:rPr lang="en-US" dirty="0"/>
              <a:t>Recommended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72418-9848-4F42-AA03-F6C5B78D7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FBFC343-721F-044E-A32C-78FC55082815}"/>
              </a:ext>
            </a:extLst>
          </p:cNvPr>
          <p:cNvSpPr txBox="1">
            <a:spLocks/>
          </p:cNvSpPr>
          <p:nvPr/>
        </p:nvSpPr>
        <p:spPr>
          <a:xfrm>
            <a:off x="7057704" y="875045"/>
            <a:ext cx="4736077" cy="768752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266700" indent="-2667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ZA" sz="1600" kern="1200" dirty="0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Why start with installers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56E42CFD-4939-504D-BDD7-250A3B4DD736}"/>
              </a:ext>
            </a:extLst>
          </p:cNvPr>
          <p:cNvSpPr txBox="1">
            <a:spLocks/>
          </p:cNvSpPr>
          <p:nvPr/>
        </p:nvSpPr>
        <p:spPr>
          <a:xfrm>
            <a:off x="7057703" y="1856712"/>
            <a:ext cx="4736077" cy="768752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266700" indent="-2667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ZA" sz="1600" kern="1200" dirty="0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Anatomy of macOS installers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C01A12F-BB1D-8C45-A5C5-0DD870F84207}"/>
              </a:ext>
            </a:extLst>
          </p:cNvPr>
          <p:cNvSpPr txBox="1">
            <a:spLocks/>
          </p:cNvSpPr>
          <p:nvPr/>
        </p:nvSpPr>
        <p:spPr>
          <a:xfrm>
            <a:off x="7057701" y="3957785"/>
            <a:ext cx="4736077" cy="768752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266700" indent="-2667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ZA" sz="1600" kern="1200" dirty="0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Hunting for indicators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3BB547A-4A7E-F148-851E-6105E0442DB8}"/>
              </a:ext>
            </a:extLst>
          </p:cNvPr>
          <p:cNvSpPr txBox="1">
            <a:spLocks/>
          </p:cNvSpPr>
          <p:nvPr/>
        </p:nvSpPr>
        <p:spPr>
          <a:xfrm>
            <a:off x="7057701" y="2903323"/>
            <a:ext cx="4736077" cy="768752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266700" indent="-2667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ZA" sz="1600" kern="1200" dirty="0">
                <a:solidFill>
                  <a:schemeClr val="bg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Demo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06A2F74-3CDC-504E-AF42-2679E25175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92618" y="1459157"/>
            <a:ext cx="10104672" cy="3642804"/>
          </a:xfrm>
          <a:prstGeom prst="rect">
            <a:avLst/>
          </a:prstGeom>
        </p:spPr>
      </p:pic>
      <p:pic>
        <p:nvPicPr>
          <p:cNvPr id="25" name="Picture 24" descr="Two people looking at the camera&#10;&#10;Description automatically generated">
            <a:extLst>
              <a:ext uri="{FF2B5EF4-FFF2-40B4-BE49-F238E27FC236}">
                <a16:creationId xmlns:a16="http://schemas.microsoft.com/office/drawing/2014/main" id="{029500EB-94C9-E541-8006-0FB26EA04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178" y="1738488"/>
            <a:ext cx="4380089" cy="25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3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B2FC-03C3-8E4B-8C6C-701EE4A9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for indicators: Downloaded files from browsers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5ECA-973D-DC42-A885-5F75ADF33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Files downloaded through web browsers have a quarantine tag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~/Library/Preferences/</a:t>
            </a:r>
            <a:r>
              <a:rPr lang="en-US" sz="2400" dirty="0" err="1"/>
              <a:t>com.apple.LaunchServices.QuarantineEventsV</a:t>
            </a:r>
            <a:r>
              <a:rPr lang="en-US" sz="2400" dirty="0"/>
              <a:t>*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This is an SQL database that holds information about files downloaded via a web browser.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1846B-5E5D-8342-818C-D1BC03285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5909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B2FC-03C3-8E4B-8C6C-701EE4A9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for indicators: Downloaded files from browsers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5ECA-973D-DC42-A885-5F75ADF3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78" y="1770994"/>
            <a:ext cx="12020210" cy="3317841"/>
          </a:xfrm>
        </p:spPr>
        <p:txBody>
          <a:bodyPr/>
          <a:lstStyle/>
          <a:p>
            <a:pPr marL="0" indent="-9525">
              <a:buNone/>
            </a:pPr>
            <a:r>
              <a:rPr lang="en-US" sz="2200" noProof="1"/>
              <a:t>Step 8:</a:t>
            </a:r>
          </a:p>
          <a:p>
            <a:pPr marL="0" indent="-9525">
              <a:buNone/>
            </a:pPr>
            <a:endParaRPr lang="en-US" sz="2200" noProof="1">
              <a:latin typeface="Andale Mono" panose="020B0509000000000004" pitchFamily="49" charset="0"/>
            </a:endParaRPr>
          </a:p>
          <a:p>
            <a:pPr marL="0" indent="-9525">
              <a:buNone/>
            </a:pPr>
            <a:r>
              <a:rPr lang="en-US" sz="2200" noProof="1">
                <a:latin typeface="Andale Mono" panose="020B0509000000000004" pitchFamily="49" charset="0"/>
              </a:rPr>
              <a:t>$ sqlite3 ~/Library/Preferences/com.apple.LaunchServices.QuarantineEventsV* "select * from LSQuarantineEvent"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1846B-5E5D-8342-818C-D1BC03285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D19EB9-38A6-7A46-8502-93C4AA87DF6E}"/>
              </a:ext>
            </a:extLst>
          </p:cNvPr>
          <p:cNvSpPr/>
          <p:nvPr/>
        </p:nvSpPr>
        <p:spPr>
          <a:xfrm>
            <a:off x="7460974" y="3975652"/>
            <a:ext cx="4227443" cy="2031325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Questions</a:t>
            </a:r>
            <a:r>
              <a:rPr lang="en-US" dirty="0"/>
              <a:t>:</a:t>
            </a:r>
          </a:p>
          <a:p>
            <a:endParaRPr lang="en-US" dirty="0"/>
          </a:p>
          <a:p>
            <a:pPr marL="333375" indent="-342900">
              <a:buFont typeface="+mj-lt"/>
              <a:buAutoNum type="arabicPeriod"/>
            </a:pPr>
            <a:r>
              <a:rPr lang="en-US" noProof="1"/>
              <a:t>Can you determine what files were downloaded?</a:t>
            </a:r>
          </a:p>
          <a:p>
            <a:pPr marL="333375" indent="-342900">
              <a:buFont typeface="+mj-lt"/>
              <a:buAutoNum type="arabicPeriod"/>
            </a:pPr>
            <a:endParaRPr lang="en-US" noProof="1"/>
          </a:p>
          <a:p>
            <a:pPr marL="333375" indent="-342900">
              <a:buFont typeface="+mj-lt"/>
              <a:buAutoNum type="arabicPeriod"/>
            </a:pPr>
            <a:r>
              <a:rPr lang="en-US" noProof="1"/>
              <a:t>What browser was used to download the files?</a:t>
            </a:r>
          </a:p>
        </p:txBody>
      </p:sp>
    </p:spTree>
    <p:extLst>
      <p:ext uri="{BB962C8B-B14F-4D97-AF65-F5344CB8AC3E}">
        <p14:creationId xmlns:p14="http://schemas.microsoft.com/office/powerpoint/2010/main" val="9539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B2FC-03C3-8E4B-8C6C-701EE4A9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for indicators: ASEPs (Auto Start Extensibility Points)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5ECA-973D-DC42-A885-5F75ADF33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100" dirty="0"/>
              <a:t>ASEPs allows for an automatic execution of a process and offers persistence</a:t>
            </a:r>
          </a:p>
          <a:p>
            <a:pPr>
              <a:lnSpc>
                <a:spcPct val="150000"/>
              </a:lnSpc>
            </a:pPr>
            <a:r>
              <a:rPr lang="en-US" sz="2100" dirty="0" err="1"/>
              <a:t>Plists</a:t>
            </a:r>
            <a:r>
              <a:rPr lang="en-US" sz="2100" dirty="0"/>
              <a:t> (Property Lists) are the main form of ASEPs</a:t>
            </a:r>
          </a:p>
          <a:p>
            <a:pPr>
              <a:lnSpc>
                <a:spcPct val="150000"/>
              </a:lnSpc>
            </a:pPr>
            <a:r>
              <a:rPr lang="en-US" sz="2100" dirty="0" err="1"/>
              <a:t>Plist</a:t>
            </a:r>
            <a:r>
              <a:rPr lang="en-US" sz="2100" dirty="0"/>
              <a:t> are xml files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ASEP </a:t>
            </a:r>
            <a:r>
              <a:rPr lang="en-US" sz="2100" dirty="0" err="1"/>
              <a:t>plists</a:t>
            </a:r>
            <a:r>
              <a:rPr lang="en-US" sz="2100" dirty="0"/>
              <a:t> do not execute, they point to commands or programs and settings for </a:t>
            </a:r>
            <a:r>
              <a:rPr lang="en-US" sz="2100" dirty="0" err="1"/>
              <a:t>launchd</a:t>
            </a:r>
            <a:endParaRPr lang="en-US" sz="2100" dirty="0"/>
          </a:p>
          <a:p>
            <a:pPr>
              <a:lnSpc>
                <a:spcPct val="150000"/>
              </a:lnSpc>
            </a:pPr>
            <a:r>
              <a:rPr lang="en-US" sz="2100" dirty="0" err="1"/>
              <a:t>Launchd</a:t>
            </a:r>
            <a:r>
              <a:rPr lang="en-US" sz="2100" dirty="0"/>
              <a:t> is responsible for reading ASEP </a:t>
            </a:r>
            <a:r>
              <a:rPr lang="en-US" sz="2100" dirty="0" err="1"/>
              <a:t>plists</a:t>
            </a:r>
            <a:r>
              <a:rPr lang="en-US" sz="2100" dirty="0"/>
              <a:t> and carrying out the execution of their settings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Can be found all over the host but there are only a handful of locations that are searched and loaded when the hosts starts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1846B-5E5D-8342-818C-D1BC03285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44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EF6B-B04E-E340-9BF6-4BCEB0C6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for indicators: Launch Daemons vs Launch Agents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D18CB-CF51-2440-825A-C3641F203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Launch Daemons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926FCE-409C-404F-8928-D43F40C6E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1663"/>
            <a:ext cx="5472000" cy="4608000"/>
          </a:xfrm>
        </p:spPr>
        <p:txBody>
          <a:bodyPr/>
          <a:lstStyle/>
          <a:p>
            <a:r>
              <a:rPr lang="en-US" sz="2000" dirty="0"/>
              <a:t>Loaded at system startup</a:t>
            </a:r>
          </a:p>
          <a:p>
            <a:r>
              <a:rPr lang="en-US" sz="2000" dirty="0"/>
              <a:t>Background processes</a:t>
            </a:r>
          </a:p>
          <a:p>
            <a:r>
              <a:rPr lang="en-US" sz="2000" dirty="0"/>
              <a:t>Malware will prefer to use Launch Daemons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Located at: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/Library/</a:t>
            </a:r>
            <a:r>
              <a:rPr lang="en-US" sz="2000" dirty="0" err="1">
                <a:latin typeface="Andale Mono" panose="020B0509000000000004" pitchFamily="49" charset="0"/>
              </a:rPr>
              <a:t>LaunchDaemons</a:t>
            </a:r>
            <a:endParaRPr lang="en-US" sz="2000" dirty="0">
              <a:latin typeface="Andale Mono" panose="020B0509000000000004" pitchFamily="49" charset="0"/>
            </a:endParaRPr>
          </a:p>
          <a:p>
            <a:pPr lvl="1"/>
            <a:r>
              <a:rPr lang="en-US" sz="1800" dirty="0"/>
              <a:t>System-wide daemons installed by the admin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/System/Library/</a:t>
            </a:r>
            <a:r>
              <a:rPr lang="en-US" sz="2000" dirty="0" err="1">
                <a:latin typeface="Andale Mono" panose="020B0509000000000004" pitchFamily="49" charset="0"/>
              </a:rPr>
              <a:t>LaunchDaemons</a:t>
            </a:r>
            <a:endParaRPr lang="en-US" sz="2000" dirty="0">
              <a:latin typeface="Andale Mono" panose="020B0509000000000004" pitchFamily="49" charset="0"/>
            </a:endParaRPr>
          </a:p>
          <a:p>
            <a:pPr lvl="1"/>
            <a:r>
              <a:rPr lang="en-US" sz="1800" dirty="0"/>
              <a:t>System-wide daemons provided by Apple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D865F-5DBB-E04B-98DE-48C48D91AE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43131C-C1F8-1446-BE4E-4DCC91B7D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Launch Agents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AB1FB1-B42B-094A-806C-27300E13C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7" y="1581663"/>
            <a:ext cx="5472113" cy="4608000"/>
          </a:xfrm>
        </p:spPr>
        <p:txBody>
          <a:bodyPr/>
          <a:lstStyle/>
          <a:p>
            <a:r>
              <a:rPr lang="en-US" sz="2000" dirty="0"/>
              <a:t>Loaded at user login</a:t>
            </a:r>
          </a:p>
          <a:p>
            <a:r>
              <a:rPr lang="en-US" sz="2000" dirty="0"/>
              <a:t>May interface with the user</a:t>
            </a:r>
          </a:p>
          <a:p>
            <a:r>
              <a:rPr lang="en-US" sz="2000" dirty="0"/>
              <a:t>Allows for a GUI to be associated with 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/>
              <a:t>Located at: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/Library/</a:t>
            </a:r>
            <a:r>
              <a:rPr lang="en-US" sz="2000" dirty="0" err="1">
                <a:latin typeface="Andale Mono" panose="020B0509000000000004" pitchFamily="49" charset="0"/>
              </a:rPr>
              <a:t>LaunchAgents</a:t>
            </a:r>
            <a:endParaRPr lang="en-US" sz="2000" dirty="0">
              <a:latin typeface="Andale Mono" panose="020B0509000000000004" pitchFamily="49" charset="0"/>
            </a:endParaRPr>
          </a:p>
          <a:p>
            <a:pPr lvl="1"/>
            <a:r>
              <a:rPr lang="en-US" dirty="0"/>
              <a:t>Per-user agents installed by the admin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/System/Library/</a:t>
            </a:r>
            <a:r>
              <a:rPr lang="en-US" sz="2000" dirty="0" err="1">
                <a:latin typeface="Andale Mono" panose="020B0509000000000004" pitchFamily="49" charset="0"/>
              </a:rPr>
              <a:t>LaunchAgents</a:t>
            </a:r>
            <a:endParaRPr lang="en-US" sz="2000" dirty="0">
              <a:latin typeface="Andale Mono" panose="020B0509000000000004" pitchFamily="49" charset="0"/>
            </a:endParaRPr>
          </a:p>
          <a:p>
            <a:pPr lvl="1"/>
            <a:r>
              <a:rPr lang="en-US" dirty="0"/>
              <a:t>Per-user agents provided by Apple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~/Library/</a:t>
            </a:r>
            <a:r>
              <a:rPr lang="en-US" sz="2000" dirty="0" err="1">
                <a:latin typeface="Andale Mono" panose="020B0509000000000004" pitchFamily="49" charset="0"/>
              </a:rPr>
              <a:t>LaunchAgents</a:t>
            </a:r>
            <a:endParaRPr lang="en-US" sz="2000" dirty="0">
              <a:latin typeface="Andale Mono" panose="020B0509000000000004" pitchFamily="49" charset="0"/>
            </a:endParaRPr>
          </a:p>
          <a:p>
            <a:pPr lvl="1"/>
            <a:r>
              <a:rPr lang="en-US" dirty="0"/>
              <a:t>User’s individual agents</a:t>
            </a:r>
          </a:p>
        </p:txBody>
      </p:sp>
    </p:spTree>
    <p:extLst>
      <p:ext uri="{BB962C8B-B14F-4D97-AF65-F5344CB8AC3E}">
        <p14:creationId xmlns:p14="http://schemas.microsoft.com/office/powerpoint/2010/main" val="2677177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B2FC-03C3-8E4B-8C6C-701EE4A9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for indicators: Launch Agents vs Launch Daemons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5ECA-973D-DC42-A885-5F75ADF3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05" y="1031296"/>
            <a:ext cx="11555895" cy="4795407"/>
          </a:xfrm>
        </p:spPr>
        <p:txBody>
          <a:bodyPr/>
          <a:lstStyle/>
          <a:p>
            <a:r>
              <a:rPr lang="en-US" sz="1900" dirty="0"/>
              <a:t>The </a:t>
            </a:r>
            <a:r>
              <a:rPr lang="en-US" sz="1900" dirty="0">
                <a:latin typeface="Andale Mono" panose="020B0509000000000004" pitchFamily="49" charset="0"/>
              </a:rPr>
              <a:t>&lt;array&gt; </a:t>
            </a:r>
            <a:r>
              <a:rPr lang="en-US" sz="1900" dirty="0"/>
              <a:t>block underneath &lt;</a:t>
            </a:r>
            <a:r>
              <a:rPr lang="en-US" sz="1900" dirty="0">
                <a:latin typeface="Andale Mono" panose="020B0509000000000004" pitchFamily="49" charset="0"/>
              </a:rPr>
              <a:t>key&gt;</a:t>
            </a:r>
            <a:r>
              <a:rPr lang="en-US" sz="1900" dirty="0" err="1">
                <a:latin typeface="Andale Mono" panose="020B0509000000000004" pitchFamily="49" charset="0"/>
              </a:rPr>
              <a:t>ProgamArguments</a:t>
            </a:r>
            <a:r>
              <a:rPr lang="en-US" sz="1900" dirty="0">
                <a:latin typeface="Andale Mono" panose="020B0509000000000004" pitchFamily="49" charset="0"/>
              </a:rPr>
              <a:t>&lt;/key&gt; </a:t>
            </a:r>
            <a:r>
              <a:rPr lang="en-US" sz="1900" dirty="0"/>
              <a:t>will contain the command or program for </a:t>
            </a:r>
            <a:r>
              <a:rPr lang="en-US" sz="1900" dirty="0" err="1"/>
              <a:t>launchd</a:t>
            </a:r>
            <a:r>
              <a:rPr lang="en-US" sz="1900" dirty="0"/>
              <a:t> to run.</a:t>
            </a:r>
          </a:p>
          <a:p>
            <a:r>
              <a:rPr lang="en-US" sz="1900" dirty="0"/>
              <a:t>When the </a:t>
            </a:r>
            <a:r>
              <a:rPr lang="en-US" sz="1900" b="1" dirty="0" err="1"/>
              <a:t>RunAtLoad</a:t>
            </a:r>
            <a:r>
              <a:rPr lang="en-US" sz="1900" dirty="0"/>
              <a:t> key is set to true </a:t>
            </a:r>
            <a:r>
              <a:rPr lang="en-US" sz="1900" dirty="0" err="1"/>
              <a:t>launchd</a:t>
            </a:r>
            <a:r>
              <a:rPr lang="en-US" sz="1900" dirty="0"/>
              <a:t> will run the program or command at startup: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&lt;key&gt;</a:t>
            </a:r>
            <a:r>
              <a:rPr lang="en-US" sz="1900" dirty="0" err="1">
                <a:latin typeface="Andale Mono" panose="020B0509000000000004" pitchFamily="49" charset="0"/>
              </a:rPr>
              <a:t>RunAtLoad</a:t>
            </a:r>
            <a:r>
              <a:rPr lang="en-US" sz="1900" dirty="0">
                <a:latin typeface="Andale Mono" panose="020B0509000000000004" pitchFamily="49" charset="0"/>
              </a:rPr>
              <a:t>&lt;/key&gt;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&lt;true/&gt; 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When the </a:t>
            </a:r>
            <a:r>
              <a:rPr lang="en-US" sz="1900" b="1" dirty="0" err="1"/>
              <a:t>StartInterval</a:t>
            </a:r>
            <a:r>
              <a:rPr lang="en-US" sz="1900" dirty="0"/>
              <a:t> is set </a:t>
            </a:r>
            <a:r>
              <a:rPr lang="en-US" sz="1900" dirty="0" err="1"/>
              <a:t>launchd</a:t>
            </a:r>
            <a:r>
              <a:rPr lang="en-US" sz="1900" dirty="0"/>
              <a:t> will check every 300 seconds to see if the program is running and start it if it is not running: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&lt;key&gt;</a:t>
            </a:r>
            <a:r>
              <a:rPr lang="en-US" sz="1900" dirty="0" err="1">
                <a:latin typeface="Andale Mono" panose="020B0509000000000004" pitchFamily="49" charset="0"/>
              </a:rPr>
              <a:t>StartInterval</a:t>
            </a:r>
            <a:r>
              <a:rPr lang="en-US" sz="1900" dirty="0">
                <a:latin typeface="Andale Mono" panose="020B0509000000000004" pitchFamily="49" charset="0"/>
              </a:rPr>
              <a:t>&lt;/key&gt;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&lt;integer&gt;300&lt;/integer&gt;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When </a:t>
            </a:r>
            <a:r>
              <a:rPr lang="en-US" sz="1900" b="1" dirty="0" err="1"/>
              <a:t>SuccessfulExit</a:t>
            </a:r>
            <a:r>
              <a:rPr lang="en-US" sz="1900" dirty="0"/>
              <a:t> is set to true </a:t>
            </a:r>
            <a:r>
              <a:rPr lang="en-US" sz="1900" dirty="0" err="1"/>
              <a:t>launchd</a:t>
            </a:r>
            <a:r>
              <a:rPr lang="en-US" sz="1900" dirty="0"/>
              <a:t> will restart the program if it ends successfully: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&lt;key&gt;</a:t>
            </a:r>
            <a:r>
              <a:rPr lang="en-US" sz="1900" dirty="0" err="1">
                <a:latin typeface="Andale Mono" panose="020B0509000000000004" pitchFamily="49" charset="0"/>
              </a:rPr>
              <a:t>SuccessfulExit</a:t>
            </a:r>
            <a:r>
              <a:rPr lang="en-US" sz="1900" dirty="0">
                <a:latin typeface="Andale Mono" panose="020B0509000000000004" pitchFamily="49" charset="0"/>
              </a:rPr>
              <a:t>&lt;/key&gt;</a:t>
            </a:r>
          </a:p>
          <a:p>
            <a:pPr marL="0" indent="0">
              <a:buNone/>
            </a:pPr>
            <a:r>
              <a:rPr lang="en-US" sz="1900" dirty="0">
                <a:latin typeface="Andale Mono" panose="020B0509000000000004" pitchFamily="49" charset="0"/>
              </a:rPr>
              <a:t>&lt;true/&gt;</a:t>
            </a:r>
            <a:br>
              <a:rPr lang="en-US" dirty="0"/>
            </a:b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1846B-5E5D-8342-818C-D1BC03285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699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B2FC-03C3-8E4B-8C6C-701EE4A9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for indicators: Launch Agents vs Launch Daemons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5ECA-973D-DC42-A885-5F75ADF3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4" y="1404534"/>
            <a:ext cx="11979965" cy="331784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Step 9: </a:t>
            </a:r>
          </a:p>
          <a:p>
            <a:pPr marL="0" indent="0">
              <a:buNone/>
            </a:pPr>
            <a:endParaRPr lang="en-US" sz="22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Andale Mono" panose="020B0509000000000004" pitchFamily="49" charset="0"/>
              </a:rPr>
              <a:t>$ cat samples/</a:t>
            </a:r>
            <a:r>
              <a:rPr lang="en-US" sz="2200" dirty="0" err="1">
                <a:latin typeface="Andale Mono" panose="020B0509000000000004" pitchFamily="49" charset="0"/>
              </a:rPr>
              <a:t>postinstall</a:t>
            </a:r>
            <a:endParaRPr lang="en-US" sz="22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Andale Mono" panose="020B0509000000000004" pitchFamily="49" charset="0"/>
              </a:rPr>
              <a:t>$ cat Applications/</a:t>
            </a:r>
            <a:r>
              <a:rPr lang="en-US" sz="2200" dirty="0" err="1">
                <a:latin typeface="Andale Mono" panose="020B0509000000000004" pitchFamily="49" charset="0"/>
              </a:rPr>
              <a:t>JMTTrader.app</a:t>
            </a:r>
            <a:r>
              <a:rPr lang="en-US" sz="2200" dirty="0">
                <a:latin typeface="Andale Mono" panose="020B0509000000000004" pitchFamily="49" charset="0"/>
              </a:rPr>
              <a:t>/Contents/Resources/.</a:t>
            </a:r>
            <a:r>
              <a:rPr lang="en-US" sz="2200" dirty="0" err="1">
                <a:latin typeface="Andale Mono" panose="020B0509000000000004" pitchFamily="49" charset="0"/>
              </a:rPr>
              <a:t>org.jmttrading.plist</a:t>
            </a:r>
            <a:endParaRPr lang="en-US" sz="2200" dirty="0">
              <a:latin typeface="Andale Mono" panose="020B050900000000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1846B-5E5D-8342-818C-D1BC03285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1E4060-515C-294A-BFC1-08FFE74B4F5F}"/>
              </a:ext>
            </a:extLst>
          </p:cNvPr>
          <p:cNvSpPr/>
          <p:nvPr/>
        </p:nvSpPr>
        <p:spPr>
          <a:xfrm>
            <a:off x="7460974" y="3535731"/>
            <a:ext cx="4227443" cy="2585323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Questions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Will this </a:t>
            </a:r>
            <a:r>
              <a:rPr lang="en-US" dirty="0" err="1"/>
              <a:t>plist</a:t>
            </a:r>
            <a:r>
              <a:rPr lang="en-US" dirty="0"/>
              <a:t> file be a Launch Agent or Launch Daemon?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are the command arguments?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often will the command arguments run? </a:t>
            </a:r>
          </a:p>
        </p:txBody>
      </p:sp>
    </p:spTree>
    <p:extLst>
      <p:ext uri="{BB962C8B-B14F-4D97-AF65-F5344CB8AC3E}">
        <p14:creationId xmlns:p14="http://schemas.microsoft.com/office/powerpoint/2010/main" val="250173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B2FC-03C3-8E4B-8C6C-701EE4A9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for indicators: Get those hashes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5ECA-973D-DC42-A885-5F75ADF3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00" y="1709212"/>
            <a:ext cx="11340000" cy="33404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Step 10: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$ </a:t>
            </a:r>
            <a:r>
              <a:rPr lang="en-US" sz="2400" dirty="0" err="1">
                <a:latin typeface="Andale Mono" panose="020B0509000000000004" pitchFamily="49" charset="0"/>
              </a:rPr>
              <a:t>shasum</a:t>
            </a:r>
            <a:r>
              <a:rPr lang="en-US" sz="2400" dirty="0">
                <a:latin typeface="Andale Mono" panose="020B0509000000000004" pitchFamily="49" charset="0"/>
              </a:rPr>
              <a:t> -a 256 Applications/</a:t>
            </a:r>
            <a:r>
              <a:rPr lang="en-US" sz="2400" dirty="0" err="1">
                <a:latin typeface="Andale Mono" panose="020B0509000000000004" pitchFamily="49" charset="0"/>
              </a:rPr>
              <a:t>JMTTrader.app</a:t>
            </a:r>
            <a:r>
              <a:rPr lang="en-US" sz="2400" dirty="0">
                <a:latin typeface="Andale Mono" panose="020B0509000000000004" pitchFamily="49" charset="0"/>
              </a:rPr>
              <a:t>/Contents/Resources/.</a:t>
            </a:r>
            <a:r>
              <a:rPr lang="en-US" sz="2400" dirty="0" err="1">
                <a:latin typeface="Andale Mono" panose="020B0509000000000004" pitchFamily="49" charset="0"/>
              </a:rPr>
              <a:t>CrashReporter</a:t>
            </a:r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1846B-5E5D-8342-818C-D1BC03285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48CCFF-EB0C-A641-BCB9-31662488FB37}"/>
              </a:ext>
            </a:extLst>
          </p:cNvPr>
          <p:cNvSpPr/>
          <p:nvPr/>
        </p:nvSpPr>
        <p:spPr>
          <a:xfrm>
            <a:off x="7460974" y="3975652"/>
            <a:ext cx="4227443" cy="2031325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Questions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Has the hash of this executable file been seen on </a:t>
            </a:r>
            <a:r>
              <a:rPr lang="en-US" dirty="0" err="1"/>
              <a:t>VirusTotal</a:t>
            </a:r>
            <a:r>
              <a:rPr lang="en-US" dirty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Can you find information regarding the file on objective-</a:t>
            </a:r>
            <a:r>
              <a:rPr lang="en-US" dirty="0" err="1"/>
              <a:t>see.com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2097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B2FC-03C3-8E4B-8C6C-701EE4A99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for indicators: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B5ECA-973D-DC42-A885-5F75ADF33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17" y="1205628"/>
            <a:ext cx="11340000" cy="41615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err="1"/>
              <a:t>Trojanized</a:t>
            </a:r>
            <a:r>
              <a:rPr lang="en-US" sz="2400" dirty="0"/>
              <a:t> cryptocurrency trading application developed by Lazarus APT group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Targets various cryptocurrency exchanges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postinstall</a:t>
            </a:r>
            <a:r>
              <a:rPr lang="en-US" sz="2400" dirty="0"/>
              <a:t> script moves hidden </a:t>
            </a:r>
            <a:r>
              <a:rPr lang="en-US" sz="2400" dirty="0" err="1"/>
              <a:t>plist</a:t>
            </a:r>
            <a:r>
              <a:rPr lang="en-US" sz="2400" dirty="0"/>
              <a:t> file, </a:t>
            </a:r>
            <a:r>
              <a:rPr lang="en-US" sz="2400" b="1" dirty="0" err="1">
                <a:latin typeface="Andale Mono" panose="020B0509000000000004" pitchFamily="49" charset="0"/>
              </a:rPr>
              <a:t>org.jmttrading.plist</a:t>
            </a:r>
            <a:r>
              <a:rPr lang="en-US" sz="2400" dirty="0"/>
              <a:t>, to Launch Daemon folder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postinstall</a:t>
            </a:r>
            <a:r>
              <a:rPr lang="en-US" sz="2400" dirty="0"/>
              <a:t> script creates </a:t>
            </a:r>
            <a:r>
              <a:rPr lang="en-US" sz="2400" b="1" dirty="0">
                <a:latin typeface="Andale Mono" panose="020B0509000000000004" pitchFamily="49" charset="0"/>
              </a:rPr>
              <a:t>/Library/</a:t>
            </a:r>
            <a:r>
              <a:rPr lang="en-US" sz="2400" b="1" dirty="0" err="1">
                <a:latin typeface="Andale Mono" panose="020B0509000000000004" pitchFamily="49" charset="0"/>
              </a:rPr>
              <a:t>JMTTrader</a:t>
            </a:r>
            <a:r>
              <a:rPr lang="en-US" sz="2400" b="1" dirty="0">
                <a:latin typeface="Andale Mono" panose="020B0509000000000004" pitchFamily="49" charset="0"/>
              </a:rPr>
              <a:t> </a:t>
            </a:r>
            <a:r>
              <a:rPr lang="en-US" sz="2400" dirty="0"/>
              <a:t>then moves hidden </a:t>
            </a:r>
            <a:r>
              <a:rPr lang="en-US" sz="2400" dirty="0" err="1"/>
              <a:t>mach</a:t>
            </a:r>
            <a:r>
              <a:rPr lang="en-US" sz="2400" dirty="0"/>
              <a:t>-o file, </a:t>
            </a:r>
            <a:r>
              <a:rPr lang="en-US" sz="2400" b="1" dirty="0" err="1">
                <a:latin typeface="Andale Mono" panose="020B0509000000000004" pitchFamily="49" charset="0"/>
              </a:rPr>
              <a:t>CrashReporter</a:t>
            </a:r>
            <a:r>
              <a:rPr lang="en-US" sz="2400" dirty="0"/>
              <a:t>, to that folder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Andale Mono" panose="020B0509000000000004" pitchFamily="49" charset="0"/>
              </a:rPr>
              <a:t>CrashReporter</a:t>
            </a:r>
            <a:r>
              <a:rPr lang="en-US" sz="2400" dirty="0"/>
              <a:t> is a downloader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1846B-5E5D-8342-818C-D1BC03285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9503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0E06EE-8F4B-524D-B72C-B9225CC54E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 err="1"/>
              <a:t>gdb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err="1"/>
              <a:t>lldb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codesign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Activity Monitor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otool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/>
              <a:t>IDA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Ghidra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err="1"/>
              <a:t>hexfiend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DB2C2-6969-C14A-B702-39DF4FEE5E0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sz="2000" dirty="0"/>
              <a:t>jtool2</a:t>
            </a:r>
          </a:p>
          <a:p>
            <a:pPr lvl="1">
              <a:lnSpc>
                <a:spcPct val="100000"/>
              </a:lnSpc>
            </a:pPr>
            <a:r>
              <a:rPr lang="en-US" sz="2000" dirty="0" err="1"/>
              <a:t>FileMon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Process Explorer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3029E-D4A6-3447-8B48-66EFA26A88C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741704" cy="3631338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sz="2000" dirty="0" err="1"/>
              <a:t>ProcessMonitor</a:t>
            </a:r>
            <a:r>
              <a:rPr lang="en-US" sz="2000" dirty="0"/>
              <a:t> (Requires Catalina) </a:t>
            </a:r>
          </a:p>
          <a:p>
            <a:pPr lvl="1">
              <a:lnSpc>
                <a:spcPct val="100000"/>
              </a:lnSpc>
            </a:pPr>
            <a:r>
              <a:rPr lang="en-US" sz="2000" dirty="0" err="1"/>
              <a:t>FileMonitor</a:t>
            </a:r>
            <a:r>
              <a:rPr lang="en-US" sz="2000" dirty="0"/>
              <a:t> (Requires Catalina)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What’s Your Sign? </a:t>
            </a:r>
          </a:p>
          <a:p>
            <a:pPr lvl="1">
              <a:lnSpc>
                <a:spcPct val="100000"/>
              </a:lnSpc>
            </a:pPr>
            <a:r>
              <a:rPr lang="en-US" sz="2000" dirty="0" err="1"/>
              <a:t>KnockKnock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 err="1"/>
              <a:t>Dylib</a:t>
            </a:r>
            <a:r>
              <a:rPr lang="en-US" sz="2000" dirty="0"/>
              <a:t> Hijack Scanner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CBD8FE-6A80-9547-BB4C-55E28AE26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Recommended tools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8A9F6A-037C-8943-95B3-E3D28AD2A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Natively &amp; 3</a:t>
            </a:r>
            <a:r>
              <a:rPr lang="en-US" sz="2800" baseline="30000" dirty="0"/>
              <a:t>rd</a:t>
            </a:r>
            <a:r>
              <a:rPr lang="en-US" sz="2800" dirty="0"/>
              <a:t> party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7F7C9-9504-F440-ABAD-341FED49FC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45B57E-9EEF-524C-827A-CC01E8AC8AB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sz="2800" dirty="0" err="1"/>
              <a:t>Newosxbook.com</a:t>
            </a:r>
            <a:endParaRPr lang="en-U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31FB2E-35DE-264D-B860-6ADD80A6ED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72000" y="1728000"/>
            <a:ext cx="3741704" cy="720000"/>
          </a:xfrm>
        </p:spPr>
        <p:txBody>
          <a:bodyPr/>
          <a:lstStyle/>
          <a:p>
            <a:r>
              <a:rPr lang="en-US" sz="2800" dirty="0"/>
              <a:t>Objective-</a:t>
            </a:r>
            <a:r>
              <a:rPr lang="en-US" sz="2800" dirty="0" err="1"/>
              <a:t>See.com</a:t>
            </a:r>
            <a:endParaRPr lang="en-US" sz="2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9A0E03-AA43-DB4A-B29E-DDF80C1B8DC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400" b="1" dirty="0"/>
              <a:t>Free tools available from:</a:t>
            </a:r>
          </a:p>
        </p:txBody>
      </p:sp>
    </p:spTree>
    <p:extLst>
      <p:ext uri="{BB962C8B-B14F-4D97-AF65-F5344CB8AC3E}">
        <p14:creationId xmlns:p14="http://schemas.microsoft.com/office/powerpoint/2010/main" val="2471384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E75DD9C-0333-9B4C-85BD-C2BE6D816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4036" y="769257"/>
            <a:ext cx="4736077" cy="4760687"/>
          </a:xfrm>
        </p:spPr>
        <p:txBody>
          <a:bodyPr/>
          <a:lstStyle/>
          <a:p>
            <a:pPr algn="l"/>
            <a:r>
              <a:rPr lang="en-US" sz="2000" b="1" dirty="0"/>
              <a:t>Links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https://objective-see.com</a:t>
            </a:r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hlinkClick r:id="rId3"/>
              </a:rPr>
              <a:t>https://mothersruin.com/software/SuspiciousPackage</a:t>
            </a:r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hlinkClick r:id="rId4"/>
              </a:rPr>
              <a:t>https://developer.apple.com/library/archive/navigation/</a:t>
            </a:r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http://www.newosxbook.com/index.php</a:t>
            </a:r>
            <a:endParaRPr lang="en-US" b="1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sz="2000" b="1" dirty="0"/>
              <a:t>Books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*OS Internals Volume I &amp; II by Jonathan Levin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OS X Incident Response by Jaron Bradley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5FAB9F9F-48D1-364C-A003-17BCB01570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88417" y="6243638"/>
            <a:ext cx="370573" cy="55721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6522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begin: WARNING!!!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Be courteous</a:t>
            </a:r>
          </a:p>
          <a:p>
            <a:r>
              <a:rPr lang="en-US" sz="2400" dirty="0"/>
              <a:t>Live malware</a:t>
            </a:r>
          </a:p>
          <a:p>
            <a:r>
              <a:rPr lang="en-US" sz="2400" dirty="0"/>
              <a:t>Handle with care</a:t>
            </a:r>
          </a:p>
          <a:p>
            <a:r>
              <a:rPr lang="en-US" sz="2400" dirty="0"/>
              <a:t>Only execute samples in a VM</a:t>
            </a:r>
          </a:p>
          <a:p>
            <a:r>
              <a:rPr lang="en-US" sz="2400" dirty="0"/>
              <a:t>Isolate you VM, make sure it can’t access files on your host machine</a:t>
            </a:r>
          </a:p>
          <a:p>
            <a:r>
              <a:rPr lang="en-US" sz="2400" dirty="0"/>
              <a:t>Put your VM in Host-only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1847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57AE-0AF2-460B-87EA-245C9F23E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1861" y="2930402"/>
            <a:ext cx="4680000" cy="997196"/>
          </a:xfrm>
        </p:spPr>
        <p:txBody>
          <a:bodyPr>
            <a:scene3d>
              <a:camera prst="orthographicFront"/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3E445A-D5B8-4CF2-B11A-31FDD8C81D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noProof="1"/>
              <a:t>Aspen Lindblom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810A3-3B10-4419-A362-ACA57277AC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blcklstdbb</a:t>
            </a:r>
            <a:endParaRPr lang="en-US" b="1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C4A97-0106-4FEB-8173-8ACB3CE40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noProof="1"/>
              <a:t>https://twitter.com/aspen_assassin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65AF48E-C2EF-4E92-A430-4CD4AFE673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https://</a:t>
            </a:r>
            <a:r>
              <a:rPr lang="en-US" b="1" dirty="0" err="1"/>
              <a:t>www.linkedin.com</a:t>
            </a:r>
            <a:r>
              <a:rPr lang="en-US" b="1" dirty="0"/>
              <a:t>/in/</a:t>
            </a:r>
            <a:r>
              <a:rPr lang="en-US" b="1" dirty="0" err="1"/>
              <a:t>aspenw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2701E-DF5A-8A46-B1B4-82CC802BF133}"/>
              </a:ext>
            </a:extLst>
          </p:cNvPr>
          <p:cNvSpPr txBox="1"/>
          <p:nvPr/>
        </p:nvSpPr>
        <p:spPr>
          <a:xfrm>
            <a:off x="4187687" y="2743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8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begin: Malware Sample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Step 1: Make a copy of my </a:t>
            </a:r>
            <a:r>
              <a:rPr lang="en-US" sz="2400" dirty="0" err="1"/>
              <a:t>github</a:t>
            </a:r>
            <a:r>
              <a:rPr lang="en-US" sz="2400" dirty="0"/>
              <a:t> repository</a:t>
            </a:r>
          </a:p>
          <a:p>
            <a:pPr marL="0" indent="0">
              <a:buNone/>
            </a:pPr>
            <a:r>
              <a:rPr lang="en-US" sz="2400" noProof="1">
                <a:latin typeface="Andale Mono" panose="020B0509000000000004" pitchFamily="49" charset="0"/>
              </a:rPr>
              <a:t>$ cd ~/</a:t>
            </a:r>
          </a:p>
          <a:p>
            <a:pPr marL="0" indent="0">
              <a:buNone/>
            </a:pPr>
            <a:r>
              <a:rPr lang="en-US" sz="2400" noProof="1">
                <a:latin typeface="Andale Mono" panose="020B0509000000000004" pitchFamily="49" charset="0"/>
              </a:rPr>
              <a:t>$ git clone https://github.com/blcklstdbb/bsidessd.git</a:t>
            </a:r>
          </a:p>
          <a:p>
            <a:pPr marL="0" indent="0">
              <a:buNone/>
            </a:pPr>
            <a:r>
              <a:rPr lang="en-US" sz="2400" noProof="1">
                <a:latin typeface="Andale Mono" panose="020B0509000000000004" pitchFamily="49" charset="0"/>
              </a:rPr>
              <a:t>$ cd bsidessd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noProof="1"/>
              <a:t>OR</a:t>
            </a:r>
            <a:r>
              <a:rPr lang="en-US" sz="2400" noProof="1">
                <a:latin typeface="Andale Mono" panose="020B0509000000000004" pitchFamily="49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noProof="1"/>
              <a:t>Drag and drop bsidessd folder to home folder ~/</a:t>
            </a:r>
          </a:p>
          <a:p>
            <a:pPr marL="0" indent="0">
              <a:buNone/>
            </a:pPr>
            <a:r>
              <a:rPr lang="en-US" sz="2300" noProof="1">
                <a:latin typeface="Andale Mono" panose="020B0509000000000004" pitchFamily="49" charset="0"/>
              </a:rPr>
              <a:t>$ </a:t>
            </a:r>
            <a:r>
              <a:rPr lang="en-US" sz="2300" dirty="0">
                <a:latin typeface="Andale Mono" panose="020B0509000000000004" pitchFamily="49" charset="0"/>
              </a:rPr>
              <a:t>cp -r Desktop/</a:t>
            </a:r>
            <a:r>
              <a:rPr lang="en-US" sz="2300" dirty="0" err="1">
                <a:latin typeface="Andale Mono" panose="020B0509000000000004" pitchFamily="49" charset="0"/>
              </a:rPr>
              <a:t>bsidessd</a:t>
            </a:r>
            <a:r>
              <a:rPr lang="en-US" sz="2300" dirty="0">
                <a:latin typeface="Andale Mono" panose="020B0509000000000004" pitchFamily="49" charset="0"/>
              </a:rPr>
              <a:t>/ ~/</a:t>
            </a:r>
            <a:r>
              <a:rPr lang="en-US" sz="2300" dirty="0" err="1">
                <a:latin typeface="Andale Mono" panose="020B0509000000000004" pitchFamily="49" charset="0"/>
              </a:rPr>
              <a:t>bsidessd</a:t>
            </a:r>
            <a:endParaRPr lang="en-US" sz="2300" noProof="1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300" noProof="1">
                <a:latin typeface="Andale Mono" panose="020B0509000000000004" pitchFamily="49" charset="0"/>
              </a:rPr>
              <a:t>$ cd bsidessd</a:t>
            </a:r>
          </a:p>
          <a:p>
            <a:pPr marL="0" indent="0">
              <a:buNone/>
            </a:pPr>
            <a:endParaRPr lang="en-US" sz="2300" noProof="1">
              <a:latin typeface="Andale Mono" panose="020B0509000000000004" pitchFamily="49" charset="0"/>
            </a:endParaRPr>
          </a:p>
          <a:p>
            <a:pPr marL="0" indent="0" algn="ctr">
              <a:buNone/>
            </a:pPr>
            <a:r>
              <a:rPr lang="en-US" sz="2400" noProof="1"/>
              <a:t>The rest of the commands will be on the cheat sheet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17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7DB1-DFB3-4ADE-851B-6C60C728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Analysis: Why start with installers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6A2DCB-3ED8-4736-B793-D88F2F5B9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7B872-3F2A-4681-BC59-FE196007B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700" noProof="1"/>
              <a:t>macOS isn’t free of malware. The most common type of malware on mac is Adware.</a:t>
            </a:r>
          </a:p>
        </p:txBody>
      </p:sp>
      <p:pic>
        <p:nvPicPr>
          <p:cNvPr id="140" name="Picture Placeholder 139">
            <a:extLst>
              <a:ext uri="{FF2B5EF4-FFF2-40B4-BE49-F238E27FC236}">
                <a16:creationId xmlns:a16="http://schemas.microsoft.com/office/drawing/2014/main" id="{663A7591-BB1C-0B46-BA55-ACAA615B1B2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94560" y="2502002"/>
            <a:ext cx="621792" cy="62179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31A792-6E21-4653-A73F-C5EB48D28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Popularity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6C478F-505F-4EAD-ACFE-85BDF0298E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700" dirty="0"/>
              <a:t>While Windows dominates the market, malware is becoming more prevalent on </a:t>
            </a:r>
            <a:r>
              <a:rPr lang="en-US" sz="1700" noProof="1"/>
              <a:t>macOS</a:t>
            </a:r>
            <a:r>
              <a:rPr lang="en-US" sz="1700" dirty="0"/>
              <a:t>.</a:t>
            </a:r>
            <a:endParaRPr lang="en-US" sz="1700" noProof="1"/>
          </a:p>
        </p:txBody>
      </p:sp>
      <p:pic>
        <p:nvPicPr>
          <p:cNvPr id="142" name="Picture Placeholder 141" descr="Angry face icon">
            <a:extLst>
              <a:ext uri="{FF2B5EF4-FFF2-40B4-BE49-F238E27FC236}">
                <a16:creationId xmlns:a16="http://schemas.microsoft.com/office/drawing/2014/main" id="{410AFAD2-AC4A-6B48-A631-B1466F26093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6AAF62-0A87-45D2-A488-C89D55255B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Overwhelming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0BA534-E9F6-4878-9F9C-CED5165C48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700" dirty="0"/>
              <a:t>Getting started with macOS can feel overwhelming. It’s hard to know where to begin.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AD4637-B393-4D7D-A572-C89CA26303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Enlightenment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8BFAA0D-DFDC-486A-B893-ACF2F19F39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700" dirty="0"/>
              <a:t>Analyzing installers will get you familiar with the basics of macOS.</a:t>
            </a:r>
            <a:endParaRPr lang="en-US" sz="1700" noProof="1"/>
          </a:p>
        </p:txBody>
      </p:sp>
      <p:pic>
        <p:nvPicPr>
          <p:cNvPr id="146" name="Picture Placeholder 145">
            <a:extLst>
              <a:ext uri="{FF2B5EF4-FFF2-40B4-BE49-F238E27FC236}">
                <a16:creationId xmlns:a16="http://schemas.microsoft.com/office/drawing/2014/main" id="{D580DCDB-72A1-0547-BEF7-0BDC568F0F2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379710" y="2502002"/>
            <a:ext cx="621792" cy="62179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7AC6D8-2211-41DF-A0C3-1393DD11CA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Level-up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700A887-6865-4B69-90F3-DB4E534786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700" noProof="1"/>
              <a:t>Level-up your macOS skills to tackling mach-o files.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CF4E0-1B16-4A88-B2E4-1790126F2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9" name="Picture Placeholder 14" descr="Checklist icon">
            <a:extLst>
              <a:ext uri="{FF2B5EF4-FFF2-40B4-BE49-F238E27FC236}">
                <a16:creationId xmlns:a16="http://schemas.microsoft.com/office/drawing/2014/main" id="{76686E43-E6B0-914F-BFB3-F3168F90808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075650" y="2502002"/>
            <a:ext cx="621792" cy="621792"/>
          </a:xfrm>
          <a:prstGeom prst="rect">
            <a:avLst/>
          </a:prstGeom>
        </p:spPr>
      </p:pic>
      <p:pic>
        <p:nvPicPr>
          <p:cNvPr id="20" name="Picture Placeholder 143">
            <a:extLst>
              <a:ext uri="{FF2B5EF4-FFF2-40B4-BE49-F238E27FC236}">
                <a16:creationId xmlns:a16="http://schemas.microsoft.com/office/drawing/2014/main" id="{1D8D047C-3ED5-594B-99EB-897F3A5BD8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90498" y="2502002"/>
            <a:ext cx="621792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macOS installers: DMG Files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.dmg is a Disk Image file</a:t>
            </a:r>
          </a:p>
          <a:p>
            <a:r>
              <a:rPr lang="en-US" sz="2400" dirty="0"/>
              <a:t>Essentially a complete file system in a single file</a:t>
            </a:r>
          </a:p>
          <a:p>
            <a:r>
              <a:rPr lang="en-US" sz="2400" dirty="0"/>
              <a:t>Can have different file system formats:</a:t>
            </a:r>
          </a:p>
          <a:p>
            <a:pPr lvl="1"/>
            <a:r>
              <a:rPr lang="en-US" sz="2400" dirty="0"/>
              <a:t>Hierarchical File System Plus (HFS+)</a:t>
            </a:r>
          </a:p>
          <a:p>
            <a:pPr lvl="1"/>
            <a:r>
              <a:rPr lang="en-US" sz="2400" dirty="0"/>
              <a:t>Apple File System (APFS), replaces HFS+. Seen on High Sierra (10.13) and higher</a:t>
            </a:r>
          </a:p>
          <a:p>
            <a:r>
              <a:rPr lang="en-US" sz="2600" noProof="1"/>
              <a:t>Needs to be mounted</a:t>
            </a:r>
            <a:endParaRPr lang="en-US" sz="2600" dirty="0"/>
          </a:p>
          <a:p>
            <a:r>
              <a:rPr lang="en-US" sz="2400" dirty="0"/>
              <a:t>Can contain .pkg or .app files</a:t>
            </a:r>
            <a:r>
              <a:rPr lang="en-US" sz="2400" noProof="1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673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macOS installers: DMG Files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09212"/>
            <a:ext cx="11340000" cy="2797148"/>
          </a:xfrm>
        </p:spPr>
        <p:txBody>
          <a:bodyPr/>
          <a:lstStyle/>
          <a:p>
            <a:pPr marL="266700" lvl="1" indent="0">
              <a:buNone/>
            </a:pPr>
            <a:r>
              <a:rPr lang="en-US" sz="2600" noProof="1"/>
              <a:t>Step 2:</a:t>
            </a:r>
          </a:p>
          <a:p>
            <a:pPr marL="266700" lvl="1" indent="0">
              <a:buNone/>
            </a:pPr>
            <a:endParaRPr lang="en-US" sz="2600" noProof="1">
              <a:latin typeface="Andale Mono" panose="020B0509000000000004" pitchFamily="49" charset="0"/>
            </a:endParaRPr>
          </a:p>
          <a:p>
            <a:pPr marL="266700" lvl="1" indent="0">
              <a:buNone/>
            </a:pPr>
            <a:r>
              <a:rPr lang="en-US" sz="2600" noProof="1">
                <a:latin typeface="Andale Mono" panose="020B0509000000000004" pitchFamily="49" charset="0"/>
              </a:rPr>
              <a:t>$ hdiutil attach samples/JMTTrader.dmg</a:t>
            </a:r>
          </a:p>
          <a:p>
            <a:pPr marL="266700" lvl="1" indent="0">
              <a:buNone/>
            </a:pPr>
            <a:r>
              <a:rPr lang="en-US" sz="2600" noProof="1">
                <a:latin typeface="Andale Mono" panose="020B0509000000000004" pitchFamily="49" charset="0"/>
              </a:rPr>
              <a:t>$ cp /Volumes/JMTTrader/JMTTrader.pkg malware/</a:t>
            </a:r>
          </a:p>
          <a:p>
            <a:pPr marL="266700" lvl="1" indent="0">
              <a:buNone/>
            </a:pPr>
            <a:r>
              <a:rPr lang="en-US" sz="2600" noProof="1">
                <a:latin typeface="Andale Mono" panose="020B0509000000000004" pitchFamily="49" charset="0"/>
              </a:rPr>
              <a:t>$ hdiutil detach /Volumes/JMTTrader</a:t>
            </a:r>
          </a:p>
          <a:p>
            <a:pPr marL="266700" lvl="1" indent="0">
              <a:buNone/>
            </a:pPr>
            <a:r>
              <a:rPr lang="en-US" sz="2600" noProof="1">
                <a:latin typeface="Andale Mono" panose="020B0509000000000004" pitchFamily="49" charset="0"/>
              </a:rPr>
              <a:t>$ hdiutil info</a:t>
            </a:r>
          </a:p>
          <a:p>
            <a:pPr marL="266700" lvl="1" indent="0">
              <a:buNone/>
            </a:pPr>
            <a:endParaRPr lang="en-US" sz="2600" noProof="1">
              <a:latin typeface="Andale Mono" panose="020B05090000000000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62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macOS installers: Pkg Files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.pkg are </a:t>
            </a:r>
            <a:r>
              <a:rPr lang="en-US" sz="2400" dirty="0" err="1"/>
              <a:t>xar</a:t>
            </a:r>
            <a:r>
              <a:rPr lang="en-US" sz="2400" dirty="0"/>
              <a:t> (</a:t>
            </a:r>
            <a:r>
              <a:rPr lang="en-US" sz="2400" dirty="0" err="1"/>
              <a:t>e</a:t>
            </a:r>
            <a:r>
              <a:rPr lang="en-US" sz="2400" b="1" u="sng" dirty="0" err="1"/>
              <a:t>X</a:t>
            </a:r>
            <a:r>
              <a:rPr lang="en-US" sz="2400" dirty="0" err="1"/>
              <a:t>tensible</a:t>
            </a:r>
            <a:r>
              <a:rPr lang="en-US" sz="2400" dirty="0"/>
              <a:t> </a:t>
            </a:r>
            <a:r>
              <a:rPr lang="en-US" sz="2400" b="1" u="sng" dirty="0" err="1"/>
              <a:t>AR</a:t>
            </a:r>
            <a:r>
              <a:rPr lang="en-US" sz="2400" dirty="0" err="1"/>
              <a:t>chive</a:t>
            </a:r>
            <a:r>
              <a:rPr lang="en-US" sz="2400" dirty="0"/>
              <a:t>) archive files</a:t>
            </a:r>
          </a:p>
          <a:p>
            <a:pPr lvl="1"/>
            <a:r>
              <a:rPr lang="en-US" sz="2400" noProof="1"/>
              <a:t>Can contain the following files</a:t>
            </a:r>
          </a:p>
          <a:p>
            <a:pPr lvl="2"/>
            <a:r>
              <a:rPr lang="en-US" sz="2400" noProof="1"/>
              <a:t>Bom</a:t>
            </a:r>
          </a:p>
          <a:p>
            <a:pPr lvl="2"/>
            <a:r>
              <a:rPr lang="en-US" sz="2400" dirty="0" err="1"/>
              <a:t>PackageInfo</a:t>
            </a:r>
            <a:endParaRPr lang="en-US" sz="2400" noProof="1"/>
          </a:p>
          <a:p>
            <a:pPr lvl="2"/>
            <a:r>
              <a:rPr lang="en-US" sz="2400" dirty="0"/>
              <a:t>Payload</a:t>
            </a:r>
          </a:p>
          <a:p>
            <a:pPr lvl="2"/>
            <a:r>
              <a:rPr lang="en-US" sz="2400" noProof="1"/>
              <a:t>Scripts</a:t>
            </a:r>
          </a:p>
          <a:p>
            <a:pPr lvl="1"/>
            <a:r>
              <a:rPr lang="en-US" sz="2400" noProof="1"/>
              <a:t>The contents of the file can be extracted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4907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3EB0AF1-DB0C-A842-A4F9-2AEE936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macOS installers: Pkg Files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92FE13-2C67-F340-9798-A6C1C9741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09212"/>
            <a:ext cx="11340000" cy="2797148"/>
          </a:xfrm>
        </p:spPr>
        <p:txBody>
          <a:bodyPr/>
          <a:lstStyle/>
          <a:p>
            <a:pPr marL="266700" lvl="1" indent="0">
              <a:buNone/>
            </a:pPr>
            <a:r>
              <a:rPr lang="en-US" sz="2800" noProof="1"/>
              <a:t>Step 3:</a:t>
            </a:r>
          </a:p>
          <a:p>
            <a:pPr marL="266700" lvl="1" indent="0">
              <a:buNone/>
            </a:pPr>
            <a:endParaRPr lang="en-US" sz="2800" noProof="1">
              <a:latin typeface="Andale Mono" panose="020B0509000000000004" pitchFamily="49" charset="0"/>
            </a:endParaRPr>
          </a:p>
          <a:p>
            <a:pPr marL="266700" lvl="1" indent="0">
              <a:buNone/>
            </a:pPr>
            <a:r>
              <a:rPr lang="en-US" sz="2800" noProof="1">
                <a:latin typeface="Andale Mono" panose="020B0509000000000004" pitchFamily="49" charset="0"/>
              </a:rPr>
              <a:t>$ xar -xf malware/JMTTrader.pkg -C malware/</a:t>
            </a:r>
          </a:p>
          <a:p>
            <a:pPr marL="266700" lvl="1" indent="0">
              <a:buNone/>
            </a:pPr>
            <a:r>
              <a:rPr lang="en-US" sz="2800" noProof="1">
                <a:latin typeface="Andale Mono" panose="020B0509000000000004" pitchFamily="49" charset="0"/>
              </a:rPr>
              <a:t>$ ls –la malware/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D9089-DA69-2F49-BCF8-083FD79C8F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0996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1505402_Retro pitch deck_RVA_v4.potx" id="{294AB22C-9441-4D8F-AABC-2527C6B6A8B4}" vid="{4810A9CC-FF57-4AC3-B043-2584241051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DD4BE2-E802-4EF4-9972-2C9DFDDDAF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142A37-1285-4A5B-8B9D-17C26992AFE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3ABB1F0-E933-4F45-BF26-7BCFFB21F3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1499</Words>
  <Application>Microsoft Macintosh PowerPoint</Application>
  <PresentationFormat>Widescreen</PresentationFormat>
  <Paragraphs>283</Paragraphs>
  <Slides>30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Andale Mono</vt:lpstr>
      <vt:lpstr>Arial</vt:lpstr>
      <vt:lpstr>Calibri</vt:lpstr>
      <vt:lpstr>Century Gothic</vt:lpstr>
      <vt:lpstr>Courier New</vt:lpstr>
      <vt:lpstr>Times New Roman</vt:lpstr>
      <vt:lpstr>Tw Cen MT</vt:lpstr>
      <vt:lpstr>Office Theme</vt:lpstr>
      <vt:lpstr>RETURN OF THE MAC</vt:lpstr>
      <vt:lpstr>PowerPoint Presentation</vt:lpstr>
      <vt:lpstr>Before we begin: WARNING!!!</vt:lpstr>
      <vt:lpstr>Before we begin: Malware Sample</vt:lpstr>
      <vt:lpstr>Malware Analysis: Why start with installers</vt:lpstr>
      <vt:lpstr>Anatomy of macOS installers: DMG Files</vt:lpstr>
      <vt:lpstr>Anatomy of macOS installers: DMG Files</vt:lpstr>
      <vt:lpstr>Anatomy of macOS installers: Pkg Files</vt:lpstr>
      <vt:lpstr>Anatomy of macOS installers: Pkg Files</vt:lpstr>
      <vt:lpstr>Anatomy of macOS installers: Bom</vt:lpstr>
      <vt:lpstr>Anatomy of macOS installers: Bom</vt:lpstr>
      <vt:lpstr>Anatomy of macOS installers: Scripts</vt:lpstr>
      <vt:lpstr>Anatomy of macOS installers: Payload</vt:lpstr>
      <vt:lpstr>Anatomy of macOS installers: Payload &amp; Scripts</vt:lpstr>
      <vt:lpstr>Anatomy of macOS installers: App</vt:lpstr>
      <vt:lpstr>Anatomy of macOS installers: App</vt:lpstr>
      <vt:lpstr>DEMO</vt:lpstr>
      <vt:lpstr>PowerPoint Presentation</vt:lpstr>
      <vt:lpstr>PowerPoint Presentation</vt:lpstr>
      <vt:lpstr>Hunting for indicators: Downloaded files from browsers </vt:lpstr>
      <vt:lpstr>Hunting for indicators: Downloaded files from browsers </vt:lpstr>
      <vt:lpstr>Hunting for indicators: ASEPs (Auto Start Extensibility Points)</vt:lpstr>
      <vt:lpstr>Hunting for indicators: Launch Daemons vs Launch Agents</vt:lpstr>
      <vt:lpstr>Hunting for indicators: Launch Agents vs Launch Daemons</vt:lpstr>
      <vt:lpstr>Hunting for indicators: Launch Agents vs Launch Daemons</vt:lpstr>
      <vt:lpstr>Hunting for indicators: Get those hashes</vt:lpstr>
      <vt:lpstr>Hunting for indicators: Recap</vt:lpstr>
      <vt:lpstr>Recommended tools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Aspen Lindblom</dc:creator>
  <cp:lastModifiedBy/>
  <cp:revision>1</cp:revision>
  <dcterms:created xsi:type="dcterms:W3CDTF">2020-01-28T01:23:22Z</dcterms:created>
  <dcterms:modified xsi:type="dcterms:W3CDTF">2020-03-07T19:43:03Z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